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373" r:id="rId3"/>
    <p:sldId id="374" r:id="rId4"/>
    <p:sldId id="377" r:id="rId5"/>
    <p:sldId id="376" r:id="rId6"/>
    <p:sldId id="375" r:id="rId7"/>
    <p:sldId id="371" r:id="rId8"/>
    <p:sldId id="372" r:id="rId9"/>
    <p:sldId id="3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161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31127-A913-4204-BD2A-DC3D41D5CCBA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40431-780D-4717-BEA8-21605279E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DFC46-B72E-4D84-979B-2C079C9A2E52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12A4D-ED1A-481B-9375-07BFD8CF20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215DBD2-35C7-4558-9879-0C4E29A69D48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E174D8-2B00-4634-A127-56634F5A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1897%EB%85%84" TargetMode="External"/><Relationship Id="rId2" Type="http://schemas.openxmlformats.org/officeDocument/2006/relationships/hyperlink" Target="https://ko.wikipedia.org/wiki/1392%EB%85%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o.wikipedia.org/wiki/%EC%A1%B0%EC%84%A0%EC%9D%98_%EC%97%AD%EB%8C%80_%EA%B5%AD%EC%99%9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1443%EB%85%84" TargetMode="External"/><Relationship Id="rId13" Type="http://schemas.openxmlformats.org/officeDocument/2006/relationships/hyperlink" Target="https://ko.wikipedia.org/wiki/%ED%95%9C%EB%B0%98%EB%8F%84" TargetMode="External"/><Relationship Id="rId18" Type="http://schemas.openxmlformats.org/officeDocument/2006/relationships/hyperlink" Target="https://ko.wikipedia.org/wiki/%EC%9E%90%EA%B2%A9%EB%A3%A8" TargetMode="External"/><Relationship Id="rId26" Type="http://schemas.openxmlformats.org/officeDocument/2006/relationships/hyperlink" Target="https://ko.wikipedia.org/wiki/%EC%97%AC%EC%A7%84%EC%A1%B1" TargetMode="External"/><Relationship Id="rId3" Type="http://schemas.openxmlformats.org/officeDocument/2006/relationships/hyperlink" Target="https://ko.wikipedia.org/wiki/%EC%9B%90%EA%B2%BD%EC%99%95%ED%9B%84" TargetMode="External"/><Relationship Id="rId21" Type="http://schemas.openxmlformats.org/officeDocument/2006/relationships/hyperlink" Target="https://ko.wikipedia.org/wiki/%EC%B5%9C%ED%95%B4%EC%82%B0" TargetMode="External"/><Relationship Id="rId7" Type="http://schemas.openxmlformats.org/officeDocument/2006/relationships/hyperlink" Target="https://ko.wikipedia.org/wiki/%EC%A1%B0%EC%84%A0_%EC%84%B8%EC%A2%85" TargetMode="External"/><Relationship Id="rId12" Type="http://schemas.openxmlformats.org/officeDocument/2006/relationships/hyperlink" Target="https://ko.wikipedia.org/wiki/%EB%8C%80%ED%95%9C%EB%AF%BC%EA%B5%AD" TargetMode="External"/><Relationship Id="rId17" Type="http://schemas.openxmlformats.org/officeDocument/2006/relationships/hyperlink" Target="https://ko.wikipedia.org/wiki/%EC%95%99%EB%B6%80%EC%9D%BC%EA%B5%AC" TargetMode="External"/><Relationship Id="rId25" Type="http://schemas.openxmlformats.org/officeDocument/2006/relationships/hyperlink" Target="https://ko.wikipedia.org/wiki/%ED%95%A8%EA%B8%B8%EB%8F%84" TargetMode="External"/><Relationship Id="rId2" Type="http://schemas.openxmlformats.org/officeDocument/2006/relationships/hyperlink" Target="https://ko.wikipedia.org/wiki/%EC%A1%B0%EC%84%A0_%ED%83%9C%EC%A2%85" TargetMode="External"/><Relationship Id="rId16" Type="http://schemas.openxmlformats.org/officeDocument/2006/relationships/hyperlink" Target="https://ko.wikipedia.org/wiki/%ED%98%BC%EC%B2%9C%EC%9D%98" TargetMode="External"/><Relationship Id="rId20" Type="http://schemas.openxmlformats.org/officeDocument/2006/relationships/hyperlink" Target="https://ko.wikipedia.org/wiki/%EC%9E%A5%EC%98%81%EC%8B%A4" TargetMode="External"/><Relationship Id="rId29" Type="http://schemas.openxmlformats.org/officeDocument/2006/relationships/hyperlink" Target="https://ko.wikipedia.org/wiki/%EC%9D%B4%EC%A2%85%EB%AC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C%99%95%EC%84%B8%EC%9E%90" TargetMode="External"/><Relationship Id="rId11" Type="http://schemas.openxmlformats.org/officeDocument/2006/relationships/hyperlink" Target="https://ko.wikipedia.org/wiki/%ED%95%9C%EA%B8%80" TargetMode="External"/><Relationship Id="rId24" Type="http://schemas.openxmlformats.org/officeDocument/2006/relationships/hyperlink" Target="https://ko.wikipedia.org/wiki/%ED%8F%89%EC%95%88%EB%8F%84" TargetMode="External"/><Relationship Id="rId32" Type="http://schemas.openxmlformats.org/officeDocument/2006/relationships/image" Target="../media/image4.png"/><Relationship Id="rId5" Type="http://schemas.openxmlformats.org/officeDocument/2006/relationships/hyperlink" Target="https://ko.wikipedia.org/wiki/%EC%86%8C%ED%97%8C%EC%99%95%ED%9B%84" TargetMode="External"/><Relationship Id="rId15" Type="http://schemas.openxmlformats.org/officeDocument/2006/relationships/hyperlink" Target="https://ko.wikipedia.org/wiki/%ED%95%9C%EA%B8%80%EB%82%A0" TargetMode="External"/><Relationship Id="rId23" Type="http://schemas.openxmlformats.org/officeDocument/2006/relationships/hyperlink" Target="https://ko.wikipedia.org/wiki/%EC%B5%9C%EC%9C%A4%EB%8D%95" TargetMode="External"/><Relationship Id="rId28" Type="http://schemas.openxmlformats.org/officeDocument/2006/relationships/hyperlink" Target="https://ko.wikipedia.org/wiki/%EB%91%90%EB%A7%8C%EA%B0%95" TargetMode="External"/><Relationship Id="rId10" Type="http://schemas.openxmlformats.org/officeDocument/2006/relationships/hyperlink" Target="https://ko.wikipedia.org/wiki/%EC%A3%BC%EC%8B%9C%EA%B2%BD" TargetMode="External"/><Relationship Id="rId19" Type="http://schemas.openxmlformats.org/officeDocument/2006/relationships/hyperlink" Target="https://ko.wikipedia.org/wiki/%EC%B8%A1%EC%9A%B0%EA%B8%B0" TargetMode="External"/><Relationship Id="rId31" Type="http://schemas.openxmlformats.org/officeDocument/2006/relationships/hyperlink" Target="https://ko.wikipedia.org/wiki/%EB%8C%80%EB%A7%88%EB%8F%84" TargetMode="External"/><Relationship Id="rId4" Type="http://schemas.openxmlformats.org/officeDocument/2006/relationships/hyperlink" Target="https://ko.wikipedia.org/wiki/%EC%8B%AC%EC%98%A8" TargetMode="External"/><Relationship Id="rId9" Type="http://schemas.openxmlformats.org/officeDocument/2006/relationships/hyperlink" Target="https://ko.wikipedia.org/wiki/%ED%9B%88%EB%AF%BC%EC%A0%95%EC%9D%8C" TargetMode="External"/><Relationship Id="rId14" Type="http://schemas.openxmlformats.org/officeDocument/2006/relationships/hyperlink" Target="https://ko.wikipedia.org/wiki/10%EC%9B%94_9%EC%9D%BC" TargetMode="External"/><Relationship Id="rId22" Type="http://schemas.openxmlformats.org/officeDocument/2006/relationships/hyperlink" Target="https://ko.wikipedia.org/wiki/%EC%9D%B4%EC%A7%95%EC%98%A5" TargetMode="External"/><Relationship Id="rId27" Type="http://schemas.openxmlformats.org/officeDocument/2006/relationships/hyperlink" Target="https://ko.wikipedia.org/wiki/%EC%95%95%EB%A1%9D%EA%B0%95" TargetMode="External"/><Relationship Id="rId30" Type="http://schemas.openxmlformats.org/officeDocument/2006/relationships/hyperlink" Target="https://ko.wikipedia.org/wiki/%EC%99%9C%EA%B5%A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B%8C%80%ED%95%9C%EB%AF%BC%EA%B5%AD%EC%9D%98_%EB%B3%B4%EB%AC%BC" TargetMode="External"/><Relationship Id="rId2" Type="http://schemas.openxmlformats.org/officeDocument/2006/relationships/hyperlink" Target="https://ko.wikipedia.org/wiki/%EB%8C%80%ED%95%9C%EB%AF%BC%EA%B5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ko.wikipedia.org/wiki/%EB%8C%80%ED%95%9C%EB%AF%BC%EA%B5%AD%EC%9D%98_%EA%B5%AD%EB%B3%B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ko.wikipedia.org/wiki/2008%EB%85%84" TargetMode="External"/><Relationship Id="rId3" Type="http://schemas.openxmlformats.org/officeDocument/2006/relationships/hyperlink" Target="https://ko.wikipedia.org/wiki/1861%EB%85%84" TargetMode="External"/><Relationship Id="rId7" Type="http://schemas.openxmlformats.org/officeDocument/2006/relationships/hyperlink" Target="https://ko.wikipedia.org/wiki/%EB%8C%80%EB%8F%99%EC%97%AC%EC%A7%80%EB%8F%84" TargetMode="External"/><Relationship Id="rId2" Type="http://schemas.openxmlformats.org/officeDocument/2006/relationships/hyperlink" Target="https://ko.wikipedia.org/wiki/%EA%B9%80%EC%A0%95%ED%98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B%8C%80%ED%95%9C%EB%AF%BC%EA%B5%AD%EC%9D%98_%EB%B3%B4%EB%AC%BC" TargetMode="External"/><Relationship Id="rId5" Type="http://schemas.openxmlformats.org/officeDocument/2006/relationships/hyperlink" Target="https://ko.wikipedia.org/wiki/%EC%A7%80%EB%8F%84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ko.wikipedia.org/wiki/%ED%95%9C%EB%B0%98%EB%8F%84" TargetMode="External"/><Relationship Id="rId9" Type="http://schemas.openxmlformats.org/officeDocument/2006/relationships/hyperlink" Target="https://ko.wikipedia.org/wiki/%EC%B2%AD%EA%B5%AC%EB%8F%8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77000" cy="32004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로드아일랜드 한인학교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2016-2017</a:t>
            </a:r>
            <a:br>
              <a:rPr lang="en-US" dirty="0" smtClean="0"/>
            </a:br>
            <a:r>
              <a:rPr lang="ko-KR" altLang="en-US" dirty="0" smtClean="0"/>
              <a:t>고등반 수업 </a:t>
            </a:r>
            <a:r>
              <a:rPr lang="en-US" altLang="ko-KR" dirty="0" smtClean="0"/>
              <a:t>11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01/13/2017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172200"/>
            <a:ext cx="6400800" cy="685800"/>
          </a:xfrm>
        </p:spPr>
        <p:txBody>
          <a:bodyPr/>
          <a:lstStyle/>
          <a:p>
            <a:r>
              <a:rPr lang="ko-KR" altLang="en-US" dirty="0" smtClean="0"/>
              <a:t>담임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정의명</a:t>
            </a:r>
            <a:endParaRPr lang="en-US" altLang="ko-KR" dirty="0" smtClean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371600"/>
            <a:ext cx="509154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조선시대</a:t>
            </a:r>
            <a:r>
              <a:rPr lang="ko-KR" altLang="en-US" dirty="0" smtClean="0">
                <a:hlinkClick r:id="rId2" tooltip="1392년"/>
              </a:rPr>
              <a:t> </a:t>
            </a:r>
            <a:r>
              <a:rPr lang="en-US" altLang="ko-KR" dirty="0" smtClean="0">
                <a:hlinkClick r:id="rId2" tooltip="1392년"/>
              </a:rPr>
              <a:t>1392</a:t>
            </a:r>
            <a:r>
              <a:rPr lang="ko-KR" altLang="en-US" dirty="0" smtClean="0">
                <a:hlinkClick r:id="rId2" tooltip="1392년"/>
              </a:rPr>
              <a:t>년</a:t>
            </a:r>
            <a:r>
              <a:rPr lang="en-US" altLang="ko-KR" dirty="0" smtClean="0"/>
              <a:t>~</a:t>
            </a:r>
            <a:r>
              <a:rPr lang="en-US" altLang="ko-KR" dirty="0" smtClean="0">
                <a:hlinkClick r:id="rId3" tooltip="1897년"/>
              </a:rPr>
              <a:t>1897</a:t>
            </a:r>
            <a:r>
              <a:rPr lang="ko-KR" altLang="en-US" dirty="0" smtClean="0">
                <a:hlinkClick r:id="rId3" tooltip="1897년"/>
              </a:rPr>
              <a:t>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b="1" dirty="0" smtClean="0"/>
              <a:t>조선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朝鮮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은 고려가 망하고 난뒤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이성계가 세운 나라이며</a:t>
            </a:r>
            <a:r>
              <a:rPr lang="en-US" altLang="ko-KR" sz="2000" dirty="0" smtClean="0"/>
              <a:t>, 505</a:t>
            </a:r>
            <a:r>
              <a:rPr lang="ko-KR" altLang="en-US" sz="2000" dirty="0" smtClean="0"/>
              <a:t>년간 </a:t>
            </a:r>
            <a:r>
              <a:rPr lang="en-US" altLang="ko-KR" sz="2000" dirty="0" smtClean="0"/>
              <a:t>26</a:t>
            </a:r>
            <a:r>
              <a:rPr lang="ko-KR" altLang="en-US" sz="2000" dirty="0" smtClean="0"/>
              <a:t>명의 왕이 한반도와 부속도서를 통치하였다</a:t>
            </a:r>
            <a:r>
              <a:rPr lang="en-US" altLang="ko-KR" sz="2000" dirty="0" smtClean="0"/>
              <a:t>. 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1897</a:t>
            </a:r>
            <a:r>
              <a:rPr lang="ko-KR" altLang="en-US" sz="2000" dirty="0" smtClean="0"/>
              <a:t>년</a:t>
            </a:r>
            <a:r>
              <a:rPr lang="en-US" altLang="ko-KR" sz="2000" dirty="0" smtClean="0"/>
              <a:t>, </a:t>
            </a:r>
            <a:r>
              <a:rPr lang="ko-KR" altLang="en-US" sz="2000" dirty="0" smtClean="0"/>
              <a:t>광무개혁으로 고종이 대한제국을 선포하면서 조선은 역사 속으로 사라지게 되었다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통치이념</a:t>
            </a:r>
            <a:r>
              <a:rPr lang="en-US" altLang="ko-KR" sz="2000" dirty="0" smtClean="0"/>
              <a:t>: </a:t>
            </a:r>
            <a:r>
              <a:rPr lang="ko-KR" altLang="en-US" sz="2000" dirty="0" smtClean="0"/>
              <a:t>조선은 유교에 의한 통치 이념을 기본으로 임금과 신하에 의한 치를 중요시했다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조선이 통치하는 동안 한반도에서는 한글의 창제와 과학 기술 및 농업 기술의 발달 등이 이루어졌으며</a:t>
            </a:r>
            <a:r>
              <a:rPr lang="en-US" altLang="ko-KR" sz="2000" dirty="0" smtClean="0"/>
              <a:t>, </a:t>
            </a:r>
            <a:r>
              <a:rPr lang="ko-KR" altLang="en-US" sz="2000" dirty="0" smtClean="0"/>
              <a:t>임진왜란을 비롯한 여러 외침을 극복하고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현재의 한민족과 한국 문화의 직접적 전통의 기반이 되는 문화를 형성한 시기이기도 하다</a:t>
            </a:r>
            <a:r>
              <a:rPr lang="en-US" altLang="ko-KR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조선시대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조선시대 연표</a:t>
            </a:r>
            <a:endParaRPr lang="en-US" altLang="ko-KR" dirty="0" smtClean="0"/>
          </a:p>
          <a:p>
            <a:pPr lvl="1"/>
            <a:r>
              <a:rPr lang="en-US" altLang="ko-KR" sz="1600" dirty="0" smtClean="0"/>
              <a:t>https://ko.wikipedia.org/wiki/%EC%A1%B0%EC%84%A0_%EC%8B%9C%EB%8C%80_%EC%97%B0%ED%91%9C</a:t>
            </a:r>
            <a:endParaRPr lang="en-US" altLang="ko-KR" sz="1600" dirty="0" smtClean="0"/>
          </a:p>
          <a:p>
            <a:r>
              <a:rPr lang="ko-KR" altLang="en-US" dirty="0" smtClean="0"/>
              <a:t>조선시대 역대 국왕</a:t>
            </a:r>
            <a:endParaRPr lang="en-US" altLang="ko-KR" dirty="0" smtClean="0"/>
          </a:p>
          <a:p>
            <a:pPr lvl="1"/>
            <a:r>
              <a:rPr lang="en-US" altLang="ko-KR" sz="1400" dirty="0" smtClean="0">
                <a:hlinkClick r:id="rId2"/>
              </a:rPr>
              <a:t>https://ko.wikipedia.org/wiki/%EC%A1%B0%EC%84%A0%EC%9D%98_%EC%97%AD%EB%8C%80_%</a:t>
            </a:r>
            <a:r>
              <a:rPr lang="en-US" altLang="ko-KR" sz="1400" dirty="0" smtClean="0">
                <a:hlinkClick r:id="rId2"/>
              </a:rPr>
              <a:t>EA%B5%AD%EC%99%95</a:t>
            </a:r>
            <a:endParaRPr lang="en-US" altLang="ko-KR" sz="1400" dirty="0" smtClean="0"/>
          </a:p>
          <a:p>
            <a:pPr lvl="1"/>
            <a:r>
              <a:rPr lang="ko-KR" altLang="en-US" dirty="0" smtClean="0"/>
              <a:t>태조</a:t>
            </a:r>
            <a:r>
              <a:rPr lang="en-US" altLang="ko-KR" dirty="0" smtClean="0"/>
              <a:t>-</a:t>
            </a:r>
            <a:r>
              <a:rPr lang="ko-KR" altLang="en-US" dirty="0" smtClean="0"/>
              <a:t>정종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태종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세종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문종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단종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세조</a:t>
            </a:r>
            <a:r>
              <a:rPr lang="en-US" altLang="ko-KR" dirty="0" smtClean="0"/>
              <a:t>-</a:t>
            </a:r>
          </a:p>
          <a:p>
            <a:pPr lvl="1"/>
            <a:r>
              <a:rPr lang="ko-KR" altLang="en-US" dirty="0" smtClean="0"/>
              <a:t>예종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성종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연산군</a:t>
            </a:r>
            <a:r>
              <a:rPr lang="en-US" altLang="ko-KR" dirty="0" smtClean="0"/>
              <a:t>-</a:t>
            </a:r>
            <a:r>
              <a:rPr lang="ko-KR" altLang="en-US" dirty="0" smtClean="0"/>
              <a:t>중종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인종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명종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선조</a:t>
            </a:r>
            <a:r>
              <a:rPr lang="en-US" altLang="ko-KR" dirty="0" smtClean="0"/>
              <a:t>-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인조</a:t>
            </a:r>
            <a:r>
              <a:rPr lang="en-US" altLang="ko-KR" dirty="0" smtClean="0"/>
              <a:t>-</a:t>
            </a:r>
            <a:r>
              <a:rPr lang="ko-KR" altLang="en-US" dirty="0" smtClean="0"/>
              <a:t>효종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현종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숙종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경종</a:t>
            </a:r>
            <a:r>
              <a:rPr lang="en-US" altLang="ko-KR" dirty="0" smtClean="0"/>
              <a:t>- </a:t>
            </a:r>
            <a:r>
              <a:rPr lang="ko-KR" altLang="en-US" dirty="0" smtClean="0"/>
              <a:t>영조</a:t>
            </a:r>
            <a:r>
              <a:rPr lang="en-US" altLang="ko-KR" dirty="0" smtClean="0"/>
              <a:t>-</a:t>
            </a:r>
            <a:r>
              <a:rPr lang="ko-KR" altLang="en-US" dirty="0" smtClean="0"/>
              <a:t>정조</a:t>
            </a:r>
            <a:r>
              <a:rPr lang="en-US" altLang="ko-KR" dirty="0" smtClean="0"/>
              <a:t>-</a:t>
            </a:r>
          </a:p>
          <a:p>
            <a:pPr lvl="1"/>
            <a:r>
              <a:rPr lang="ko-KR" altLang="en-US" dirty="0" smtClean="0"/>
              <a:t>순조</a:t>
            </a:r>
            <a:r>
              <a:rPr lang="en-US" altLang="ko-KR" dirty="0" smtClean="0"/>
              <a:t>-</a:t>
            </a:r>
            <a:r>
              <a:rPr lang="ko-KR" altLang="en-US" dirty="0" smtClean="0"/>
              <a:t>헌종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철종</a:t>
            </a:r>
            <a:r>
              <a:rPr lang="en-US" altLang="ko-KR" dirty="0" smtClean="0"/>
              <a:t>-</a:t>
            </a:r>
            <a:r>
              <a:rPr lang="ko-KR" altLang="en-US" dirty="0" smtClean="0"/>
              <a:t>고종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세종대왕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97552" cy="4876800"/>
          </a:xfrm>
        </p:spPr>
        <p:txBody>
          <a:bodyPr>
            <a:noAutofit/>
          </a:bodyPr>
          <a:lstStyle/>
          <a:p>
            <a:r>
              <a:rPr lang="ko-KR" altLang="en-US" sz="1200" dirty="0" smtClean="0"/>
              <a:t> </a:t>
            </a:r>
            <a:r>
              <a:rPr lang="ko-KR" altLang="en-US" sz="1200" dirty="0" smtClean="0">
                <a:hlinkClick r:id="rId2" tooltip="조선 태종"/>
              </a:rPr>
              <a:t>태종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太宗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과 </a:t>
            </a:r>
            <a:r>
              <a:rPr lang="ko-KR" altLang="en-US" sz="1200" dirty="0" smtClean="0">
                <a:hlinkClick r:id="rId3" tooltip="원경왕후"/>
              </a:rPr>
              <a:t>원경왕후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元敬王后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의 셋째 아들이며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비는 청천부원군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靑川府院君</a:t>
            </a:r>
            <a:r>
              <a:rPr lang="en-US" altLang="ko-KR" sz="1200" dirty="0" smtClean="0"/>
              <a:t>) </a:t>
            </a:r>
            <a:r>
              <a:rPr lang="ko-KR" altLang="en-US" sz="1200" dirty="0" smtClean="0">
                <a:hlinkClick r:id="rId4" tooltip="심온"/>
              </a:rPr>
              <a:t>심온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沈溫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의 딸 </a:t>
            </a:r>
            <a:r>
              <a:rPr lang="ko-KR" altLang="en-US" sz="1200" dirty="0" smtClean="0">
                <a:hlinkClick r:id="rId5" tooltip="소헌왕후"/>
              </a:rPr>
              <a:t>소헌왕후</a:t>
            </a:r>
            <a:r>
              <a:rPr lang="ko-KR" altLang="en-US" sz="1200" dirty="0" smtClean="0"/>
              <a:t> 심씨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昭憲王后 沈氏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이며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조선의 왕 중에서 </a:t>
            </a:r>
            <a:r>
              <a:rPr lang="ko-KR" altLang="en-US" sz="1200" dirty="0" smtClean="0">
                <a:hlinkClick r:id="rId6" tooltip="왕세자"/>
              </a:rPr>
              <a:t>왕세자</a:t>
            </a:r>
            <a:r>
              <a:rPr lang="ko-KR" altLang="en-US" sz="1200" dirty="0" smtClean="0"/>
              <a:t>에게 양위를 하지 않고 훙서한 최초의 </a:t>
            </a:r>
            <a:r>
              <a:rPr lang="ko-KR" altLang="en-US" sz="1200" dirty="0" smtClean="0"/>
              <a:t>왕이다</a:t>
            </a:r>
            <a:endParaRPr lang="en-US" altLang="ko-KR" sz="1200" dirty="0" smtClean="0"/>
          </a:p>
          <a:p>
            <a:r>
              <a:rPr lang="ko-KR" altLang="en-US" sz="1200" dirty="0" smtClean="0"/>
              <a:t>세종은 재위 기간 동안 과학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경제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국방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예술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문화 등 모든 분야에 걸쳐 찬란한 업적을 많이 남겨 위대한 성군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聖君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으로 존경받는 인물이다</a:t>
            </a:r>
            <a:r>
              <a:rPr lang="en-US" altLang="ko-KR" sz="1200" dirty="0" smtClean="0"/>
              <a:t>.</a:t>
            </a:r>
            <a:r>
              <a:rPr lang="en-US" altLang="ko-KR" sz="1200" baseline="30000" dirty="0" smtClean="0">
                <a:hlinkClick r:id="rId7"/>
              </a:rPr>
              <a:t>[4]</a:t>
            </a:r>
            <a:r>
              <a:rPr lang="ko-KR" altLang="en-US" sz="1200" dirty="0" smtClean="0"/>
              <a:t> </a:t>
            </a:r>
            <a:r>
              <a:rPr lang="en-US" altLang="ko-KR" sz="1200" dirty="0" smtClean="0">
                <a:hlinkClick r:id="rId8" tooltip="1443년"/>
              </a:rPr>
              <a:t>1443</a:t>
            </a:r>
            <a:r>
              <a:rPr lang="ko-KR" altLang="en-US" sz="1200" dirty="0" smtClean="0">
                <a:hlinkClick r:id="rId8" tooltip="1443년"/>
              </a:rPr>
              <a:t>년</a:t>
            </a:r>
            <a:r>
              <a:rPr lang="ko-KR" altLang="en-US" sz="1200" dirty="0" smtClean="0"/>
              <a:t> 누구나 쉽게 배울 수 있는 효율적이고 과학적인 문자 체계인 </a:t>
            </a:r>
            <a:r>
              <a:rPr lang="ko-KR" altLang="en-US" sz="1200" dirty="0" smtClean="0">
                <a:hlinkClick r:id="rId9" tooltip="훈민정음"/>
              </a:rPr>
              <a:t>훈민정음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訓民正音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을 창제하였다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이것은 </a:t>
            </a:r>
            <a:r>
              <a:rPr lang="en-US" altLang="ko-KR" sz="1200" dirty="0" smtClean="0"/>
              <a:t>20</a:t>
            </a:r>
            <a:r>
              <a:rPr lang="ko-KR" altLang="en-US" sz="1200" dirty="0" smtClean="0"/>
              <a:t>세기 </a:t>
            </a:r>
            <a:r>
              <a:rPr lang="ko-KR" altLang="en-US" sz="1200" dirty="0" smtClean="0">
                <a:hlinkClick r:id="rId10" tooltip="주시경"/>
              </a:rPr>
              <a:t>주시경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周時經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에 의해 </a:t>
            </a:r>
            <a:r>
              <a:rPr lang="ko-KR" altLang="en-US" sz="1200" dirty="0" smtClean="0">
                <a:hlinkClick r:id="rId11" tooltip="한글"/>
              </a:rPr>
              <a:t>한글</a:t>
            </a:r>
            <a:r>
              <a:rPr lang="ko-KR" altLang="en-US" sz="1200" dirty="0" smtClean="0"/>
              <a:t>로 발전되어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오늘날 </a:t>
            </a:r>
            <a:r>
              <a:rPr lang="ko-KR" altLang="en-US" sz="1200" dirty="0" smtClean="0">
                <a:hlinkClick r:id="rId12" tooltip="대한민국"/>
              </a:rPr>
              <a:t>대한민국</a:t>
            </a:r>
            <a:r>
              <a:rPr lang="ko-KR" altLang="en-US" sz="1200" dirty="0" smtClean="0"/>
              <a:t>과 </a:t>
            </a:r>
            <a:r>
              <a:rPr lang="ko-KR" altLang="en-US" sz="1200" dirty="0" smtClean="0">
                <a:hlinkClick r:id="rId13" tooltip="한반도"/>
              </a:rPr>
              <a:t>한반도</a:t>
            </a:r>
            <a:r>
              <a:rPr lang="ko-KR" altLang="en-US" sz="1200" dirty="0" smtClean="0"/>
              <a:t>에서 공식 문자로서 널리 쓰이고 있다</a:t>
            </a:r>
            <a:r>
              <a:rPr lang="en-US" altLang="ko-KR" sz="1200" dirty="0" smtClean="0"/>
              <a:t>. </a:t>
            </a:r>
            <a:r>
              <a:rPr lang="en-US" altLang="ko-KR" sz="1200" dirty="0" smtClean="0">
                <a:hlinkClick r:id="rId14" tooltip="10월 9일"/>
              </a:rPr>
              <a:t>10</a:t>
            </a:r>
            <a:r>
              <a:rPr lang="ko-KR" altLang="en-US" sz="1200" dirty="0" smtClean="0">
                <a:hlinkClick r:id="rId14" tooltip="10월 9일"/>
              </a:rPr>
              <a:t>월 </a:t>
            </a:r>
            <a:r>
              <a:rPr lang="en-US" altLang="ko-KR" sz="1200" dirty="0" smtClean="0">
                <a:hlinkClick r:id="rId14" tooltip="10월 9일"/>
              </a:rPr>
              <a:t>9</a:t>
            </a:r>
            <a:r>
              <a:rPr lang="ko-KR" altLang="en-US" sz="1200" dirty="0" smtClean="0">
                <a:hlinkClick r:id="rId14" tooltip="10월 9일"/>
              </a:rPr>
              <a:t>일</a:t>
            </a:r>
            <a:r>
              <a:rPr lang="ko-KR" altLang="en-US" sz="1200" dirty="0" smtClean="0"/>
              <a:t>은 </a:t>
            </a:r>
            <a:r>
              <a:rPr lang="ko-KR" altLang="en-US" sz="1200" dirty="0" smtClean="0">
                <a:hlinkClick r:id="rId15" tooltip="한글날"/>
              </a:rPr>
              <a:t>한글날</a:t>
            </a:r>
            <a:r>
              <a:rPr lang="ko-KR" altLang="en-US" sz="1200" dirty="0" smtClean="0"/>
              <a:t>로 기념한다</a:t>
            </a:r>
            <a:r>
              <a:rPr lang="en-US" altLang="ko-KR" sz="1200" dirty="0" smtClean="0"/>
              <a:t>. </a:t>
            </a:r>
            <a:endParaRPr lang="en-US" altLang="ko-KR" sz="1200" dirty="0" smtClean="0"/>
          </a:p>
          <a:p>
            <a:r>
              <a:rPr lang="ko-KR" altLang="en-US" sz="1200" dirty="0" smtClean="0"/>
              <a:t>과학 기술에도 두루 관심을 기울여 </a:t>
            </a:r>
            <a:r>
              <a:rPr lang="ko-KR" altLang="en-US" sz="1200" dirty="0" smtClean="0">
                <a:hlinkClick r:id="rId16" tooltip="혼천의"/>
              </a:rPr>
              <a:t>혼천의</a:t>
            </a:r>
            <a:r>
              <a:rPr lang="en-US" altLang="ko-KR" sz="1200" dirty="0" smtClean="0"/>
              <a:t>, </a:t>
            </a:r>
            <a:r>
              <a:rPr lang="ko-KR" altLang="en-US" sz="1200" dirty="0" smtClean="0">
                <a:hlinkClick r:id="rId17" tooltip="앙부일구"/>
              </a:rPr>
              <a:t>앙부일구</a:t>
            </a:r>
            <a:r>
              <a:rPr lang="en-US" altLang="ko-KR" sz="1200" dirty="0" smtClean="0"/>
              <a:t>, </a:t>
            </a:r>
            <a:r>
              <a:rPr lang="ko-KR" altLang="en-US" sz="1200" dirty="0" smtClean="0">
                <a:hlinkClick r:id="rId18" tooltip="자격루"/>
              </a:rPr>
              <a:t>자격루</a:t>
            </a:r>
            <a:r>
              <a:rPr lang="en-US" altLang="ko-KR" sz="1200" dirty="0" smtClean="0"/>
              <a:t>, </a:t>
            </a:r>
            <a:r>
              <a:rPr lang="ko-KR" altLang="en-US" sz="1200" dirty="0" smtClean="0">
                <a:hlinkClick r:id="rId19" tooltip="측우기"/>
              </a:rPr>
              <a:t>측우기</a:t>
            </a:r>
            <a:r>
              <a:rPr lang="ko-KR" altLang="en-US" sz="1200" dirty="0" smtClean="0"/>
              <a:t> 등의 발명을 전폭적으로 지원했고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신분을 뛰어넘어 </a:t>
            </a:r>
            <a:r>
              <a:rPr lang="ko-KR" altLang="en-US" sz="1200" dirty="0" smtClean="0">
                <a:hlinkClick r:id="rId20" tooltip="장영실"/>
              </a:rPr>
              <a:t>장영실</a:t>
            </a:r>
            <a:r>
              <a:rPr lang="en-US" altLang="ko-KR" sz="1200" dirty="0" smtClean="0"/>
              <a:t>, </a:t>
            </a:r>
            <a:r>
              <a:rPr lang="ko-KR" altLang="en-US" sz="1200" dirty="0" smtClean="0">
                <a:hlinkClick r:id="rId21" tooltip="최해산"/>
              </a:rPr>
              <a:t>최해산</a:t>
            </a:r>
            <a:r>
              <a:rPr lang="ko-KR" altLang="en-US" sz="1200" dirty="0" smtClean="0"/>
              <a:t> 등의 학자들을 적극 </a:t>
            </a:r>
            <a:r>
              <a:rPr lang="ko-KR" altLang="en-US" sz="1200" dirty="0" smtClean="0"/>
              <a:t>후원하였다</a:t>
            </a:r>
            <a:endParaRPr lang="en-US" altLang="ko-KR" sz="1200" dirty="0" smtClean="0"/>
          </a:p>
          <a:p>
            <a:r>
              <a:rPr lang="ko-KR" altLang="en-US" sz="1200" dirty="0" smtClean="0"/>
              <a:t>국방에 있어서는 </a:t>
            </a:r>
            <a:r>
              <a:rPr lang="ko-KR" altLang="en-US" sz="1200" dirty="0" smtClean="0">
                <a:hlinkClick r:id="rId22" tooltip="이징옥"/>
              </a:rPr>
              <a:t>이징옥</a:t>
            </a:r>
            <a:r>
              <a:rPr lang="en-US" altLang="ko-KR" sz="1200" dirty="0" smtClean="0"/>
              <a:t>, </a:t>
            </a:r>
            <a:r>
              <a:rPr lang="ko-KR" altLang="en-US" sz="1200" dirty="0" smtClean="0">
                <a:hlinkClick r:id="rId23" tooltip="최윤덕"/>
              </a:rPr>
              <a:t>최윤덕</a:t>
            </a:r>
            <a:r>
              <a:rPr lang="ko-KR" altLang="en-US" sz="1200" dirty="0" smtClean="0"/>
              <a:t> 등을 북방으로 보내 </a:t>
            </a:r>
            <a:r>
              <a:rPr lang="ko-KR" altLang="en-US" sz="1200" dirty="0" smtClean="0">
                <a:hlinkClick r:id="rId24" tooltip="평안도"/>
              </a:rPr>
              <a:t>평안도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平安道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와 </a:t>
            </a:r>
            <a:r>
              <a:rPr lang="ko-KR" altLang="en-US" sz="1200" dirty="0" smtClean="0">
                <a:hlinkClick r:id="rId25" tooltip="함길도"/>
              </a:rPr>
              <a:t>함길도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咸吉道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에 출몰하는 </a:t>
            </a:r>
            <a:r>
              <a:rPr lang="ko-KR" altLang="en-US" sz="1200" dirty="0" smtClean="0">
                <a:hlinkClick r:id="rId26" tooltip="여진족"/>
              </a:rPr>
              <a:t>여진족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女眞族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을 국경 밖으로 몰아내고 </a:t>
            </a:r>
            <a:r>
              <a:rPr lang="en-US" altLang="ko-KR" sz="1200" dirty="0" smtClean="0"/>
              <a:t>4</a:t>
            </a:r>
            <a:r>
              <a:rPr lang="ko-KR" altLang="en-US" sz="1200" dirty="0" smtClean="0"/>
              <a:t>군 </a:t>
            </a:r>
            <a:r>
              <a:rPr lang="en-US" altLang="ko-KR" sz="1200" dirty="0" smtClean="0"/>
              <a:t>6</a:t>
            </a:r>
            <a:r>
              <a:rPr lang="ko-KR" altLang="en-US" sz="1200" dirty="0" smtClean="0"/>
              <a:t>진을 개척하여 </a:t>
            </a:r>
            <a:r>
              <a:rPr lang="ko-KR" altLang="en-US" sz="1200" dirty="0" smtClean="0">
                <a:hlinkClick r:id="rId27" tooltip="압록강"/>
              </a:rPr>
              <a:t>압록강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鴨綠江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과 </a:t>
            </a:r>
            <a:r>
              <a:rPr lang="ko-KR" altLang="en-US" sz="1200" dirty="0" smtClean="0">
                <a:hlinkClick r:id="rId28" tooltip="두만강"/>
              </a:rPr>
              <a:t>두만강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豆滿江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유역으로 국경을 확장하였고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백성들을 옮겨 살게 하는 사민정책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徙民政策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을 실시하여 국토의 균형된 발전을 위해서도 노력하였다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또한 </a:t>
            </a:r>
            <a:r>
              <a:rPr lang="ko-KR" altLang="en-US" sz="1200" dirty="0" smtClean="0">
                <a:hlinkClick r:id="rId29" tooltip="이종무"/>
              </a:rPr>
              <a:t>이종무</a:t>
            </a:r>
            <a:r>
              <a:rPr lang="ko-KR" altLang="en-US" sz="1200" dirty="0" smtClean="0"/>
              <a:t>를 파견하여 </a:t>
            </a:r>
            <a:r>
              <a:rPr lang="ko-KR" altLang="en-US" sz="1200" dirty="0" smtClean="0">
                <a:hlinkClick r:id="rId30" tooltip="왜구"/>
              </a:rPr>
              <a:t>왜구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倭寇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를 토벌하고 </a:t>
            </a:r>
            <a:r>
              <a:rPr lang="ko-KR" altLang="en-US" sz="1200" dirty="0" smtClean="0">
                <a:hlinkClick r:id="rId31" tooltip="대마도"/>
              </a:rPr>
              <a:t>대마도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對馬島</a:t>
            </a:r>
            <a:r>
              <a:rPr lang="en-US" altLang="ko-KR" sz="1200" dirty="0" smtClean="0"/>
              <a:t>)</a:t>
            </a:r>
            <a:r>
              <a:rPr lang="ko-KR" altLang="en-US" sz="1200" dirty="0" smtClean="0"/>
              <a:t>를 정벌하였다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이밖에도 법전과 문물을 정비하였고 조세 제도의 확립에도 업적을 남겼다</a:t>
            </a:r>
            <a:r>
              <a:rPr lang="en-US" altLang="ko-KR" sz="1200" dirty="0" smtClean="0"/>
              <a:t>.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334000" y="381000"/>
            <a:ext cx="33623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대한민국의 </a:t>
            </a:r>
            <a:r>
              <a:rPr lang="ko-KR" altLang="en-US" dirty="0" smtClean="0"/>
              <a:t>국보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026152" cy="4495800"/>
          </a:xfrm>
        </p:spPr>
        <p:txBody>
          <a:bodyPr>
            <a:noAutofit/>
          </a:bodyPr>
          <a:lstStyle/>
          <a:p>
            <a:r>
              <a:rPr lang="ko-KR" altLang="en-US" sz="1800" b="1" dirty="0" smtClean="0"/>
              <a:t>대한민국의 국보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大韓民國 國寶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는 </a:t>
            </a:r>
            <a:r>
              <a:rPr lang="ko-KR" altLang="en-US" sz="1800" dirty="0" smtClean="0">
                <a:hlinkClick r:id="rId2" tooltip="대한민국"/>
              </a:rPr>
              <a:t>대한민국</a:t>
            </a:r>
            <a:r>
              <a:rPr lang="ko-KR" altLang="en-US" sz="1800" dirty="0" smtClean="0"/>
              <a:t>에서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건축물이나 유물 등의 유형 문화재 가운데에 중요한 가치를 가져 </a:t>
            </a:r>
            <a:r>
              <a:rPr lang="ko-KR" altLang="en-US" sz="1800" dirty="0" smtClean="0">
                <a:hlinkClick r:id="rId3" tooltip="대한민국의 보물"/>
              </a:rPr>
              <a:t>보물</a:t>
            </a:r>
            <a:r>
              <a:rPr lang="ko-KR" altLang="en-US" sz="1800" dirty="0" smtClean="0"/>
              <a:t>로 지정될 만한 문화재 가운데 인류문화적으로 가치가 크고 유례가 드문 것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독특하고 희귀한 것 등으로 인정되어 따로 지정된 문화유산을 말한다</a:t>
            </a:r>
            <a:r>
              <a:rPr lang="en-US" altLang="ko-KR" sz="1800" dirty="0" smtClean="0"/>
              <a:t>.</a:t>
            </a:r>
            <a:r>
              <a:rPr lang="en-US" altLang="ko-KR" sz="1800" baseline="30000" dirty="0" smtClean="0">
                <a:hlinkClick r:id="rId4"/>
              </a:rPr>
              <a:t>[1</a:t>
            </a:r>
            <a:r>
              <a:rPr lang="en-US" altLang="ko-KR" sz="1800" baseline="30000" dirty="0" smtClean="0">
                <a:hlinkClick r:id="rId4"/>
              </a:rPr>
              <a:t>]</a:t>
            </a:r>
            <a:endParaRPr lang="en-US" altLang="ko-KR" sz="1800" baseline="30000" dirty="0" smtClean="0"/>
          </a:p>
          <a:p>
            <a:r>
              <a:rPr lang="en-US" sz="1200" dirty="0" smtClean="0"/>
              <a:t>https://ko.wikipedia.org/wiki/%EB%8C%80%ED%95%9C%EB%AF%BC%EA%B5%AD%EC%9D%98_%EA%B5%AD%EB%B3%B4_(%EC%A0%9C1%ED%98%B8_~_%EC%A0%9C100%ED%98%B8)#.EC.A0.9C1.ED.98.B8_.7E_.EC.A0.9C100.ED.98.B8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609600"/>
            <a:ext cx="277674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b="62544"/>
          <a:stretch>
            <a:fillRect/>
          </a:stretch>
        </p:blipFill>
        <p:spPr bwMode="auto">
          <a:xfrm>
            <a:off x="609600" y="4419600"/>
            <a:ext cx="81057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대동여지도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49952" cy="4495800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〈</a:t>
            </a:r>
            <a:r>
              <a:rPr lang="ko-KR" altLang="en-US" sz="1800" b="1" dirty="0" smtClean="0"/>
              <a:t>대동여지도</a:t>
            </a:r>
            <a:r>
              <a:rPr lang="en-US" altLang="ko-KR" sz="1800" dirty="0" smtClean="0"/>
              <a:t>〉(</a:t>
            </a:r>
            <a:r>
              <a:rPr lang="ko-KR" altLang="en-US" sz="1800" dirty="0" smtClean="0"/>
              <a:t>大東輿地圖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는 고산자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古山子</a:t>
            </a:r>
            <a:r>
              <a:rPr lang="en-US" altLang="ko-KR" sz="1800" dirty="0" smtClean="0"/>
              <a:t>) </a:t>
            </a:r>
            <a:r>
              <a:rPr lang="ko-KR" altLang="en-US" sz="1800" dirty="0" smtClean="0">
                <a:hlinkClick r:id="rId2" tooltip="김정호"/>
              </a:rPr>
              <a:t>김정호</a:t>
            </a:r>
            <a:r>
              <a:rPr lang="ko-KR" altLang="en-US" sz="1800" dirty="0" smtClean="0"/>
              <a:t>가 </a:t>
            </a:r>
            <a:r>
              <a:rPr lang="en-US" altLang="ko-KR" sz="1800" dirty="0" smtClean="0">
                <a:hlinkClick r:id="rId3" tooltip="1861년"/>
              </a:rPr>
              <a:t>1861</a:t>
            </a:r>
            <a:r>
              <a:rPr lang="ko-KR" altLang="en-US" sz="1800" dirty="0" smtClean="0">
                <a:hlinkClick r:id="rId3" tooltip="1861년"/>
              </a:rPr>
              <a:t>년</a:t>
            </a:r>
            <a:r>
              <a:rPr lang="ko-KR" altLang="en-US" sz="1800" dirty="0" smtClean="0"/>
              <a:t> 제작한 </a:t>
            </a:r>
            <a:r>
              <a:rPr lang="ko-KR" altLang="en-US" sz="1800" dirty="0" smtClean="0">
                <a:hlinkClick r:id="rId4" tooltip="한반도"/>
              </a:rPr>
              <a:t>한반도</a:t>
            </a:r>
            <a:r>
              <a:rPr lang="ko-KR" altLang="en-US" sz="1800" dirty="0" smtClean="0"/>
              <a:t>의 </a:t>
            </a:r>
            <a:r>
              <a:rPr lang="ko-KR" altLang="en-US" sz="1800" dirty="0" smtClean="0">
                <a:hlinkClick r:id="rId5" tooltip="지도"/>
              </a:rPr>
              <a:t>지도</a:t>
            </a:r>
            <a:r>
              <a:rPr lang="ko-KR" altLang="en-US" sz="1800" dirty="0" smtClean="0"/>
              <a:t>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지도첩이다</a:t>
            </a:r>
            <a:r>
              <a:rPr lang="en-US" altLang="ko-KR" sz="1800" dirty="0" smtClean="0"/>
              <a:t>. 3</a:t>
            </a:r>
            <a:r>
              <a:rPr lang="ko-KR" altLang="en-US" sz="1800" dirty="0" smtClean="0"/>
              <a:t>건이 </a:t>
            </a:r>
            <a:r>
              <a:rPr lang="ko-KR" altLang="en-US" sz="1800" dirty="0" smtClean="0">
                <a:hlinkClick r:id="rId6" tooltip="대한민국의 보물"/>
              </a:rPr>
              <a:t>대한민국의 보물</a:t>
            </a:r>
            <a:r>
              <a:rPr lang="ko-KR" altLang="en-US" sz="1800" dirty="0" smtClean="0"/>
              <a:t>로 지정되어 있으며</a:t>
            </a:r>
            <a:r>
              <a:rPr lang="en-US" altLang="ko-KR" sz="1800" baseline="30000" dirty="0" smtClean="0">
                <a:hlinkClick r:id="rId7"/>
              </a:rPr>
              <a:t>[A]</a:t>
            </a:r>
            <a:r>
              <a:rPr lang="en-US" altLang="ko-KR" sz="1800" dirty="0" smtClean="0"/>
              <a:t>, </a:t>
            </a:r>
            <a:r>
              <a:rPr lang="en-US" altLang="ko-KR" sz="1800" dirty="0" smtClean="0">
                <a:hlinkClick r:id="rId8" tooltip="2008년"/>
              </a:rPr>
              <a:t>2008</a:t>
            </a:r>
            <a:r>
              <a:rPr lang="ko-KR" altLang="en-US" sz="1800" dirty="0" smtClean="0">
                <a:hlinkClick r:id="rId8" tooltip="2008년"/>
              </a:rPr>
              <a:t>년</a:t>
            </a:r>
            <a:r>
              <a:rPr lang="ko-KR" altLang="en-US" sz="1800" dirty="0" smtClean="0"/>
              <a:t>에는 대동여지도 목판이 대한민국 보물 제</a:t>
            </a:r>
            <a:r>
              <a:rPr lang="en-US" altLang="ko-KR" sz="1800" dirty="0" smtClean="0"/>
              <a:t>1581</a:t>
            </a:r>
            <a:r>
              <a:rPr lang="ko-KR" altLang="en-US" sz="1800" dirty="0" smtClean="0"/>
              <a:t>호로 지정되었다</a:t>
            </a:r>
            <a:r>
              <a:rPr lang="en-US" altLang="ko-KR" sz="1800" dirty="0" smtClean="0"/>
              <a:t>.</a:t>
            </a:r>
            <a:r>
              <a:rPr lang="en-US" altLang="ko-KR" sz="1800" baseline="30000" dirty="0" smtClean="0">
                <a:hlinkClick r:id="rId7"/>
              </a:rPr>
              <a:t>[3]</a:t>
            </a:r>
            <a:r>
              <a:rPr lang="en-US" altLang="ko-KR" sz="1800" baseline="30000" dirty="0" smtClean="0">
                <a:hlinkClick r:id="rId7"/>
              </a:rPr>
              <a:t>[4]</a:t>
            </a:r>
            <a:r>
              <a:rPr lang="ko-KR" altLang="en-US" sz="1800" dirty="0" smtClean="0"/>
              <a:t> 근대적 측량이 이루어지기 전 제작된 한반도의 지도 중 가장 정확한 지도이다</a:t>
            </a:r>
            <a:r>
              <a:rPr lang="en-US" altLang="ko-KR" sz="1800" dirty="0" smtClean="0"/>
              <a:t>. 〈</a:t>
            </a:r>
            <a:r>
              <a:rPr lang="ko-KR" altLang="en-US" sz="1800" dirty="0" smtClean="0">
                <a:hlinkClick r:id="rId9" tooltip="청구도"/>
              </a:rPr>
              <a:t>청구도</a:t>
            </a:r>
            <a:r>
              <a:rPr lang="en-US" altLang="ko-KR" sz="1800" dirty="0" smtClean="0"/>
              <a:t>〉</a:t>
            </a:r>
            <a:r>
              <a:rPr lang="ko-KR" altLang="en-US" sz="1800" dirty="0" smtClean="0"/>
              <a:t>의 자매편으로 내용의 첨삭이 이루어졌다</a:t>
            </a:r>
            <a:r>
              <a:rPr lang="en-US" altLang="ko-KR" sz="1800" dirty="0" smtClean="0"/>
              <a:t>.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533400"/>
            <a:ext cx="3143250" cy="56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문법</a:t>
            </a:r>
            <a:r>
              <a:rPr lang="en-US" altLang="ko-KR" dirty="0" smtClean="0"/>
              <a:t>-</a:t>
            </a:r>
            <a:r>
              <a:rPr lang="ko-KR" altLang="en-US" dirty="0" smtClean="0"/>
              <a:t>교과서 한국어 </a:t>
            </a:r>
            <a:r>
              <a:rPr lang="en-US" altLang="ko-KR" dirty="0" smtClean="0"/>
              <a:t>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고사성어</a:t>
            </a:r>
            <a:r>
              <a:rPr lang="en-US" altLang="ko-KR" dirty="0" smtClean="0"/>
              <a:t>-</a:t>
            </a:r>
            <a:r>
              <a:rPr lang="ko-KR" altLang="en-US" sz="2800" dirty="0" smtClean="0"/>
              <a:t>마법천자문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892552" cy="4495800"/>
          </a:xfrm>
        </p:spPr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장</a:t>
            </a:r>
            <a:endParaRPr lang="en-US" altLang="ko-KR" dirty="0" smtClean="0"/>
          </a:p>
          <a:p>
            <a:r>
              <a:rPr lang="ko-KR" altLang="en-US" dirty="0" smtClean="0"/>
              <a:t>초미지급</a:t>
            </a:r>
            <a:endParaRPr lang="en-US" altLang="ko-KR" dirty="0" smtClean="0"/>
          </a:p>
          <a:p>
            <a:r>
              <a:rPr lang="ko-KR" altLang="en-US" dirty="0" smtClean="0"/>
              <a:t>가가호호</a:t>
            </a:r>
            <a:endParaRPr lang="en-US" altLang="ko-KR" dirty="0" smtClean="0"/>
          </a:p>
          <a:p>
            <a:r>
              <a:rPr lang="ko-KR" altLang="en-US" dirty="0" smtClean="0"/>
              <a:t>욕속부달</a:t>
            </a:r>
            <a:endParaRPr lang="en-US" altLang="ko-KR" dirty="0" smtClean="0"/>
          </a:p>
          <a:p>
            <a:r>
              <a:rPr lang="ko-KR" altLang="en-US" dirty="0" smtClean="0"/>
              <a:t>심사숙고</a:t>
            </a:r>
            <a:endParaRPr lang="en-US" altLang="ko-KR" dirty="0" smtClean="0"/>
          </a:p>
          <a:p>
            <a:r>
              <a:rPr lang="ko-KR" altLang="en-US" dirty="0" smtClean="0"/>
              <a:t>좌불안석</a:t>
            </a:r>
            <a:endParaRPr lang="en-US" altLang="ko-KR" dirty="0" smtClean="0"/>
          </a:p>
          <a:p>
            <a:r>
              <a:rPr lang="ko-KR" altLang="en-US" dirty="0" smtClean="0"/>
              <a:t>전전긍긍</a:t>
            </a:r>
            <a:endParaRPr lang="en-US" altLang="ko-KR" dirty="0" smtClean="0"/>
          </a:p>
          <a:p>
            <a:r>
              <a:rPr lang="ko-KR" altLang="en-US" dirty="0" smtClean="0"/>
              <a:t>삼십육</a:t>
            </a:r>
            <a:r>
              <a:rPr lang="ko-KR" altLang="en-US" dirty="0" smtClean="0"/>
              <a:t>계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1676400"/>
            <a:ext cx="2892552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altLang="ko-K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ko-KR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장</a:t>
            </a:r>
            <a:endParaRPr kumimoji="0" lang="en-US" altLang="ko-K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ko-KR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구구절절</a:t>
            </a:r>
            <a:endParaRPr kumimoji="0" lang="en-US" altLang="ko-K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ko-KR" altLang="en-US" sz="2900" dirty="0" smtClean="0"/>
              <a:t>정문일침</a:t>
            </a:r>
            <a:endParaRPr lang="en-US" altLang="ko-KR" sz="29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ko-KR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일장춘몽</a:t>
            </a:r>
            <a:endParaRPr kumimoji="0" lang="en-US" altLang="ko-K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ko-KR" altLang="en-US" sz="2900" dirty="0" smtClean="0"/>
              <a:t>단도직입</a:t>
            </a:r>
            <a:endParaRPr lang="en-US" altLang="ko-KR" sz="29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ko-KR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비몽사몽</a:t>
            </a:r>
            <a:endParaRPr kumimoji="0" lang="en-US" altLang="ko-K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ko-KR" altLang="en-US" sz="2900" dirty="0" smtClean="0"/>
              <a:t>장광설</a:t>
            </a:r>
            <a:endParaRPr lang="en-US" altLang="ko-KR" sz="29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ko-KR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촌철살</a:t>
            </a:r>
            <a:r>
              <a:rPr kumimoji="0" lang="ko-KR" alt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인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오늘의 명언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2400" b="1" dirty="0" smtClean="0"/>
              <a:t>국민이 내일에의 신념을 갖지 않으면 발전은 있을 수 없다</a:t>
            </a:r>
            <a:r>
              <a:rPr lang="en-US" sz="2400" b="1" dirty="0" smtClean="0"/>
              <a:t>.  </a:t>
            </a:r>
          </a:p>
          <a:p>
            <a:pPr lvl="1"/>
            <a:r>
              <a:rPr lang="ko-KR" altLang="en-US" sz="2100" dirty="0" smtClean="0"/>
              <a:t>존 피츠제럴드 케네디</a:t>
            </a:r>
            <a:endParaRPr lang="en-US" sz="3600" dirty="0" smtClean="0"/>
          </a:p>
          <a:p>
            <a:pPr lvl="0">
              <a:buNone/>
            </a:pPr>
            <a:r>
              <a:rPr lang="en-US" sz="2400" dirty="0" smtClean="0"/>
              <a:t>  </a:t>
            </a:r>
          </a:p>
          <a:p>
            <a:pPr lvl="0"/>
            <a:r>
              <a:rPr lang="ko-KR" altLang="en-US" sz="2400" b="1" dirty="0" smtClean="0"/>
              <a:t>성공의 비결은 목적을 향해 시종일관하는 것이다</a:t>
            </a:r>
            <a:r>
              <a:rPr lang="en-US" sz="2400" b="1" dirty="0" smtClean="0"/>
              <a:t>. </a:t>
            </a:r>
          </a:p>
          <a:p>
            <a:pPr lvl="1"/>
            <a:r>
              <a:rPr lang="ko-KR" altLang="en-US" sz="2100" dirty="0" smtClean="0"/>
              <a:t>벤저민 디즈레일리</a:t>
            </a:r>
            <a:endParaRPr lang="en-US" altLang="ko-KR" sz="2100" dirty="0" smtClean="0"/>
          </a:p>
          <a:p>
            <a:pPr lvl="0"/>
            <a:endParaRPr lang="en-US" sz="2400" dirty="0" smtClean="0"/>
          </a:p>
          <a:p>
            <a:pPr lvl="0"/>
            <a:r>
              <a:rPr lang="ko-KR" altLang="en-US" sz="2400" b="1" dirty="0" smtClean="0"/>
              <a:t>신념은 연애와 같은 것이어서 강요할 수 없는 것이다</a:t>
            </a:r>
            <a:r>
              <a:rPr lang="en-US" sz="2400" b="1" dirty="0" smtClean="0"/>
              <a:t>. </a:t>
            </a:r>
          </a:p>
          <a:p>
            <a:pPr lvl="1"/>
            <a:r>
              <a:rPr lang="ko-KR" altLang="en-US" sz="2100" dirty="0" smtClean="0"/>
              <a:t>쇼펜하우어</a:t>
            </a:r>
            <a:endParaRPr lang="en-US" altLang="ko-KR" sz="2100" dirty="0" smtClean="0"/>
          </a:p>
          <a:p>
            <a:pPr lvl="0"/>
            <a:endParaRPr lang="en-US" sz="2400" dirty="0" smtClean="0"/>
          </a:p>
          <a:p>
            <a:pPr lvl="0"/>
            <a:r>
              <a:rPr lang="ko-KR" altLang="en-US" sz="2400" b="1" dirty="0" smtClean="0"/>
              <a:t>인간은 패배하였을 때 끝나는 것이 아니다</a:t>
            </a:r>
            <a:r>
              <a:rPr lang="en-US" sz="2400" b="1" dirty="0" smtClean="0"/>
              <a:t>. </a:t>
            </a:r>
            <a:r>
              <a:rPr lang="ko-KR" altLang="en-US" sz="2400" b="1" dirty="0" smtClean="0"/>
              <a:t>포기 했을 때 끝나는 것이다</a:t>
            </a:r>
            <a:r>
              <a:rPr lang="en-US" sz="2400" b="1" dirty="0" smtClean="0"/>
              <a:t>.</a:t>
            </a:r>
          </a:p>
          <a:p>
            <a:pPr lvl="1"/>
            <a:r>
              <a:rPr lang="ko-KR" altLang="en-US" sz="2100" dirty="0" smtClean="0"/>
              <a:t>닉슨</a:t>
            </a:r>
            <a:endParaRPr lang="en-US" altLang="ko-KR" sz="2100" dirty="0" smtClean="0"/>
          </a:p>
          <a:p>
            <a:pPr lvl="0"/>
            <a:endParaRPr lang="en-US" altLang="ko-KR" sz="2400" dirty="0" smtClean="0"/>
          </a:p>
          <a:p>
            <a:pPr lvl="0"/>
            <a:r>
              <a:rPr lang="ko-KR" altLang="en-US" sz="2400" b="1" dirty="0" smtClean="0"/>
              <a:t>스스로가 유용한 인재라는 자신감만큼 사람에게 유익한 것은 없다</a:t>
            </a:r>
            <a:r>
              <a:rPr lang="en-US" sz="2400" b="1" dirty="0" smtClean="0"/>
              <a:t>. </a:t>
            </a:r>
          </a:p>
          <a:p>
            <a:pPr lvl="1"/>
            <a:r>
              <a:rPr lang="en-US" sz="2100" dirty="0" smtClean="0"/>
              <a:t>A.</a:t>
            </a:r>
            <a:r>
              <a:rPr lang="ko-KR" altLang="en-US" sz="2100" dirty="0" smtClean="0"/>
              <a:t>카네기</a:t>
            </a:r>
            <a:endParaRPr lang="en-US" altLang="ko-KR" sz="2100" dirty="0" smtClean="0"/>
          </a:p>
          <a:p>
            <a:pPr lvl="0"/>
            <a:endParaRPr lang="en-US" sz="2400" dirty="0" smtClean="0"/>
          </a:p>
          <a:p>
            <a:pPr lvl="0"/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10515</TotalTime>
  <Words>168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Median</vt:lpstr>
      <vt:lpstr>로드아일랜드 한인학교 2016-2017 고등반 수업 11 01/13/2017</vt:lpstr>
      <vt:lpstr>조선시대 1392년~1897년</vt:lpstr>
      <vt:lpstr>조선시대</vt:lpstr>
      <vt:lpstr>세종대왕</vt:lpstr>
      <vt:lpstr>대한민국의 국보</vt:lpstr>
      <vt:lpstr>대동여지도</vt:lpstr>
      <vt:lpstr>문법-교과서 한국어 7 </vt:lpstr>
      <vt:lpstr>고사성어-마법천자문</vt:lpstr>
      <vt:lpstr>오늘의 명언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로드아일랜드 한인학교 2016-2017 고등반 수업</dc:title>
  <dc:creator>ejeong</dc:creator>
  <cp:lastModifiedBy>ejeong</cp:lastModifiedBy>
  <cp:revision>987</cp:revision>
  <dcterms:created xsi:type="dcterms:W3CDTF">2016-06-02T19:21:59Z</dcterms:created>
  <dcterms:modified xsi:type="dcterms:W3CDTF">2017-01-13T20:17:30Z</dcterms:modified>
</cp:coreProperties>
</file>